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74" r:id="rId2"/>
    <p:sldId id="473" r:id="rId3"/>
    <p:sldId id="450" r:id="rId4"/>
    <p:sldId id="460" r:id="rId5"/>
    <p:sldId id="459" r:id="rId6"/>
    <p:sldId id="455" r:id="rId7"/>
    <p:sldId id="463" r:id="rId8"/>
    <p:sldId id="464" r:id="rId9"/>
    <p:sldId id="465" r:id="rId10"/>
    <p:sldId id="466" r:id="rId11"/>
    <p:sldId id="470" r:id="rId12"/>
    <p:sldId id="471" r:id="rId13"/>
    <p:sldId id="472" r:id="rId14"/>
    <p:sldId id="457" r:id="rId15"/>
    <p:sldId id="474" r:id="rId16"/>
    <p:sldId id="475" r:id="rId17"/>
    <p:sldId id="476" r:id="rId18"/>
    <p:sldId id="477" r:id="rId19"/>
    <p:sldId id="478" r:id="rId20"/>
    <p:sldId id="479" r:id="rId21"/>
    <p:sldId id="480" r:id="rId22"/>
    <p:sldId id="481" r:id="rId23"/>
    <p:sldId id="482" r:id="rId24"/>
    <p:sldId id="483" r:id="rId25"/>
    <p:sldId id="484" r:id="rId26"/>
    <p:sldId id="485" r:id="rId27"/>
    <p:sldId id="486" r:id="rId28"/>
    <p:sldId id="487" r:id="rId29"/>
    <p:sldId id="48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69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AC8BDF-B565-4478-9398-5265C7BACB7C}" type="slidenum">
              <a:rPr lang="zh-CN" altLang="en-US" smtClean="0"/>
              <a:pPr/>
              <a:t>24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25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1.xml"/><Relationship Id="rId4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" Target="slide1.xml"/><Relationship Id="rId1" Type="http://schemas.openxmlformats.org/officeDocument/2006/relationships/slideLayout" Target="../slideLayouts/slideLayout10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0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13.jpeg"/><Relationship Id="rId2" Type="http://schemas.openxmlformats.org/officeDocument/2006/relationships/slide" Target="slide2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1.wav"/><Relationship Id="rId4" Type="http://schemas.openxmlformats.org/officeDocument/2006/relationships/image" Target="../media/image3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21.xml"/><Relationship Id="rId5" Type="http://schemas.openxmlformats.org/officeDocument/2006/relationships/slide" Target="slide28.xml"/><Relationship Id="rId4" Type="http://schemas.openxmlformats.org/officeDocument/2006/relationships/slide" Target="slide2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1.wav"/><Relationship Id="rId5" Type="http://schemas.openxmlformats.org/officeDocument/2006/relationships/image" Target="../media/image3.emf"/><Relationship Id="rId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285720" y="1268760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016841" y="3534107"/>
            <a:ext cx="5075428" cy="707886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40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课时  最大公因数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248443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554552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12736" y="4857760"/>
            <a:ext cx="2159000" cy="1009650"/>
            <a:chOff x="684213" y="4868863"/>
            <a:chExt cx="2159000" cy="1009650"/>
          </a:xfrm>
        </p:grpSpPr>
        <p:sp>
          <p:nvSpPr>
            <p:cNvPr id="29" name="Oval 2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Rectangle 18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 smtClean="0">
                  <a:latin typeface="宋体" panose="02010600030101010101" pitchFamily="2" charset="-122"/>
                </a:rPr>
                <a:t>复习准备</a:t>
              </a:r>
              <a:endParaRPr lang="zh-CN" altLang="en-US" sz="2800" dirty="0">
                <a:latin typeface="宋体" panose="02010600030101010101" pitchFamily="2" charset="-122"/>
              </a:endParaRPr>
            </a:p>
          </p:txBody>
        </p:sp>
      </p:grpSp>
      <p:sp>
        <p:nvSpPr>
          <p:cNvPr id="31" name="TextBox 16"/>
          <p:cNvSpPr txBox="1">
            <a:spLocks noChangeArrowheads="1"/>
          </p:cNvSpPr>
          <p:nvPr/>
        </p:nvSpPr>
        <p:spPr bwMode="auto">
          <a:xfrm>
            <a:off x="689973" y="2379789"/>
            <a:ext cx="7929618" cy="769441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  </a:t>
            </a:r>
            <a:r>
              <a:rPr lang="zh-CN" altLang="en-US" sz="4400" smtClean="0">
                <a:solidFill>
                  <a:schemeClr val="accent6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约  分</a:t>
            </a:r>
            <a:endParaRPr lang="zh-CN" altLang="en-US" sz="4400" dirty="0">
              <a:solidFill>
                <a:schemeClr val="accent6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258888" y="573882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34925" y="70477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方法四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50519" y="2685093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从大到小依次看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的因数是不是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的因数，所以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的最大公因数。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20183" y="3647060"/>
            <a:ext cx="2330336" cy="2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83384" y="1697396"/>
            <a:ext cx="1952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914800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15096" y="1592039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乘号 3"/>
          <p:cNvSpPr/>
          <p:nvPr/>
        </p:nvSpPr>
        <p:spPr>
          <a:xfrm>
            <a:off x="6186588" y="1545174"/>
            <a:ext cx="864096" cy="864096"/>
          </a:xfrm>
          <a:prstGeom prst="mathMultiply">
            <a:avLst/>
          </a:prstGeom>
          <a:solidFill>
            <a:srgbClr val="FF0000">
              <a:alpha val="65000"/>
            </a:srgb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5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115616" y="1250665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36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43486" y="3530996"/>
            <a:ext cx="1125400" cy="24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磁盘 1"/>
          <p:cNvSpPr/>
          <p:nvPr/>
        </p:nvSpPr>
        <p:spPr>
          <a:xfrm>
            <a:off x="179512" y="5445224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方法五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2195736" y="4122514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2×2×3=12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383383" y="1958862"/>
            <a:ext cx="434074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24=2×2×2×3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383384" y="2859293"/>
            <a:ext cx="353494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36=2×2×3×3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915816" y="2001034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448249" y="1990436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151827" y="2891067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15816" y="29075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流程图: 资料带 3"/>
          <p:cNvSpPr/>
          <p:nvPr/>
        </p:nvSpPr>
        <p:spPr>
          <a:xfrm>
            <a:off x="3137191" y="453346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151827" y="1995730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679805" y="29075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2" grpId="0" animBg="1"/>
      <p:bldP spid="3" grpId="0" animBg="1"/>
      <p:bldP spid="27" grpId="0"/>
      <p:bldP spid="28" grpId="0"/>
      <p:bldP spid="7" grpId="0"/>
      <p:bldP spid="20" grpId="0"/>
      <p:bldP spid="21" grpId="0"/>
      <p:bldP spid="22" grpId="0"/>
      <p:bldP spid="4" grpId="0" animBg="1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380312" y="4334599"/>
            <a:ext cx="1432442" cy="179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方法六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892805" y="4900558"/>
            <a:ext cx="4943694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的最大公因数：</a:t>
            </a:r>
            <a:r>
              <a:rPr lang="en-US" altLang="zh-CN" sz="40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2×2×3=12</a:t>
            </a:r>
            <a:endParaRPr lang="zh-CN" altLang="en-US" sz="40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2341762" y="1857018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24  36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73222" y="1978012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835696" y="2007127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836372" y="2570328"/>
            <a:ext cx="22315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988096" y="2584921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988772" y="3148122"/>
            <a:ext cx="2079172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2339752" y="2500050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12  18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50055" y="251257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2564866" y="3093287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6   9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67944" y="1981322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6" name="矩形 25"/>
          <p:cNvSpPr/>
          <p:nvPr/>
        </p:nvSpPr>
        <p:spPr>
          <a:xfrm>
            <a:off x="4067944" y="2574133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4067944" y="3719934"/>
            <a:ext cx="44209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除到两个商只有公因</a:t>
            </a:r>
            <a:endParaRPr lang="en-US" altLang="zh-CN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为止</a:t>
            </a:r>
            <a:endParaRPr lang="zh-CN" altLang="en-US" sz="3200" dirty="0"/>
          </a:p>
        </p:txBody>
      </p:sp>
      <p:sp>
        <p:nvSpPr>
          <p:cNvPr id="20" name="Rectangle 7"/>
          <p:cNvSpPr>
            <a:spLocks noChangeArrowheads="1"/>
          </p:cNvSpPr>
          <p:nvPr/>
        </p:nvSpPr>
        <p:spPr bwMode="auto">
          <a:xfrm>
            <a:off x="1122697" y="1268760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24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36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21" name="流程图: 资料带 20"/>
          <p:cNvSpPr/>
          <p:nvPr/>
        </p:nvSpPr>
        <p:spPr>
          <a:xfrm>
            <a:off x="3137191" y="453346"/>
            <a:ext cx="2232248" cy="804672"/>
          </a:xfrm>
          <a:prstGeom prst="flowChartPunchedTap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你知道吗？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2204120" y="3181832"/>
            <a:ext cx="0" cy="56320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2204796" y="3745033"/>
            <a:ext cx="1863148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1680978" y="3122018"/>
            <a:ext cx="44275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宋体" panose="02010600030101010101" pitchFamily="2" charset="-122"/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2555776" y="3626074"/>
            <a:ext cx="211252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 smtClean="0">
                <a:solidFill>
                  <a:schemeClr val="tx1"/>
                </a:solidFill>
                <a:latin typeface="宋体" panose="02010600030101010101" pitchFamily="2" charset="-122"/>
              </a:rPr>
              <a:t>2   3</a:t>
            </a:r>
            <a:endParaRPr lang="zh-CN" altLang="en-US" sz="400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067944" y="3173121"/>
            <a:ext cx="40703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用公有的质因数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7" grpId="0"/>
      <p:bldP spid="7" grpId="0"/>
      <p:bldP spid="23" grpId="0"/>
      <p:bldP spid="24" grpId="0"/>
      <p:bldP spid="25" grpId="0"/>
      <p:bldP spid="9" grpId="0"/>
      <p:bldP spid="26" grpId="0"/>
      <p:bldP spid="29" grpId="0"/>
      <p:bldP spid="30" grpId="0"/>
      <p:bldP spid="31" grpId="0"/>
      <p:bldP spid="3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16695" y="1637509"/>
            <a:ext cx="88569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用你喜欢的方法求出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的最大公因数。</a:t>
            </a:r>
            <a:endParaRPr lang="zh-CN" altLang="en-US" sz="66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sp>
        <p:nvSpPr>
          <p:cNvPr id="3" name="矩形 2"/>
          <p:cNvSpPr/>
          <p:nvPr/>
        </p:nvSpPr>
        <p:spPr>
          <a:xfrm>
            <a:off x="3083969" y="3356992"/>
            <a:ext cx="540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16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24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最大公因数是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9274" y="2564904"/>
            <a:ext cx="2794357" cy="3140968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403647" y="2040585"/>
            <a:ext cx="4933529" cy="128888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1403648" y="593544"/>
            <a:ext cx="4933527" cy="1288885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4" name="Rectangle 21"/>
          <p:cNvSpPr>
            <a:spLocks noChangeArrowheads="1"/>
          </p:cNvSpPr>
          <p:nvPr/>
        </p:nvSpPr>
        <p:spPr bwMode="auto">
          <a:xfrm>
            <a:off x="683568" y="3410439"/>
            <a:ext cx="7599363" cy="1202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   观察一下，两个数的公因数和它们的最大公因数之间有什么关系</a:t>
            </a:r>
            <a:r>
              <a:rPr lang="en-US" altLang="zh-CN" sz="3600" dirty="0"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45021" y="4693918"/>
            <a:ext cx="8676455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所有</a:t>
            </a:r>
            <a:r>
              <a:rPr lang="zh-CN" altLang="en-US" sz="36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的公因数都是最大公因数的因数，最大公因数是它们的倍数。</a:t>
            </a:r>
          </a:p>
        </p:txBody>
      </p:sp>
      <p:sp>
        <p:nvSpPr>
          <p:cNvPr id="4" name="Rectangle 8"/>
          <p:cNvSpPr>
            <a:spLocks noChangeArrowheads="1"/>
          </p:cNvSpPr>
          <p:nvPr/>
        </p:nvSpPr>
        <p:spPr bwMode="auto">
          <a:xfrm>
            <a:off x="1475656" y="620688"/>
            <a:ext cx="36904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4067944" y="593544"/>
            <a:ext cx="226923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1457549" y="1297654"/>
            <a:ext cx="451437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最大公因数：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Rectangle 14"/>
          <p:cNvSpPr>
            <a:spLocks noChangeArrowheads="1"/>
          </p:cNvSpPr>
          <p:nvPr/>
        </p:nvSpPr>
        <p:spPr bwMode="auto">
          <a:xfrm>
            <a:off x="4932039" y="1274127"/>
            <a:ext cx="792088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493763" y="2001764"/>
            <a:ext cx="389722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Rectangle 14"/>
          <p:cNvSpPr>
            <a:spLocks noChangeArrowheads="1"/>
          </p:cNvSpPr>
          <p:nvPr/>
        </p:nvSpPr>
        <p:spPr bwMode="auto">
          <a:xfrm>
            <a:off x="4283968" y="1974620"/>
            <a:ext cx="2269232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1475656" y="2678730"/>
            <a:ext cx="472116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最大公因数：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148063" y="2655203"/>
            <a:ext cx="792088" cy="631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2" action="ppaction://hlinksldjump"/>
            </p:cNvPr>
            <p:cNvPicPr>
              <a:picLocks noChangeArrowheads="1"/>
            </p:cNvPicPr>
            <p:nvPr/>
          </p:nvPicPr>
          <p:blipFill>
            <a:blip r:embed="rId3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4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autoUpdateAnimBg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478529" y="601524"/>
            <a:ext cx="6253711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en-US" altLang="zh-CN" sz="2800" i="1" dirty="0">
                <a:latin typeface="+mn-ea"/>
                <a:ea typeface="+mn-ea"/>
              </a:rPr>
              <a:t>.</a:t>
            </a:r>
            <a:r>
              <a:rPr lang="zh-CN" altLang="zh-CN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61</a:t>
            </a:r>
            <a:r>
              <a:rPr lang="zh-CN" altLang="zh-CN" sz="2800" dirty="0">
                <a:latin typeface="+mn-ea"/>
                <a:ea typeface="+mn-ea"/>
              </a:rPr>
              <a:t>页“做一做”第</a:t>
            </a:r>
            <a:r>
              <a:rPr lang="en-US" altLang="zh-CN" sz="2800" dirty="0" smtClean="0">
                <a:latin typeface="+mn-ea"/>
                <a:ea typeface="+mn-ea"/>
              </a:rPr>
              <a:t>1</a:t>
            </a:r>
            <a:r>
              <a:rPr lang="zh-CN" altLang="zh-CN" sz="2800" dirty="0" smtClean="0">
                <a:latin typeface="+mn-ea"/>
                <a:ea typeface="+mn-ea"/>
              </a:rPr>
              <a:t>题</a:t>
            </a:r>
            <a:r>
              <a:rPr lang="zh-CN" altLang="zh-CN" sz="2800" dirty="0">
                <a:latin typeface="+mn-ea"/>
                <a:ea typeface="+mn-ea"/>
              </a:rPr>
              <a:t>。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-68585" y="980728"/>
            <a:ext cx="906812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把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的因数、公因数填在相应的位置，再圈出它们的最大公因数。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125990" y="1980129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endParaRPr lang="zh-CN" altLang="en-US" sz="3200" dirty="0"/>
          </a:p>
        </p:txBody>
      </p:sp>
      <p:sp>
        <p:nvSpPr>
          <p:cNvPr id="9" name="矩形 8"/>
          <p:cNvSpPr/>
          <p:nvPr/>
        </p:nvSpPr>
        <p:spPr>
          <a:xfrm>
            <a:off x="5841186" y="1980129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2734123" y="3852338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4458756" y="3852337"/>
            <a:ext cx="18004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</a:t>
            </a:r>
            <a:endParaRPr lang="zh-CN" altLang="en-US" sz="3200" dirty="0"/>
          </a:p>
        </p:txBody>
      </p:sp>
      <p:sp>
        <p:nvSpPr>
          <p:cNvPr id="3" name="椭圆 2"/>
          <p:cNvSpPr/>
          <p:nvPr/>
        </p:nvSpPr>
        <p:spPr>
          <a:xfrm>
            <a:off x="467544" y="2564904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2556193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552611" y="4428402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707904" y="4428401"/>
            <a:ext cx="2880320" cy="1431449"/>
          </a:xfrm>
          <a:prstGeom prst="ellipse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04130" y="29795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42640" y="29795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68226" y="29795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306736" y="29795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727293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65803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591389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29899" y="270020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419304" y="27048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15325" y="32042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372200" y="3204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879421" y="32042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923928" y="46400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62438" y="46400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788024" y="46400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3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469086" y="46400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907136" y="464006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8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335540" y="50764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12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842761" y="507647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24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356247" y="514412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ea typeface="楷体_GB2312"/>
              </a:rPr>
              <a:t>6</a:t>
            </a:r>
            <a:endParaRPr lang="zh-CN" altLang="en-US" sz="3200" dirty="0">
              <a:ea typeface="楷体_GB231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275856" y="5940569"/>
            <a:ext cx="2813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</a:t>
            </a:r>
            <a:endParaRPr lang="zh-CN" altLang="en-US" sz="3200" dirty="0"/>
          </a:p>
        </p:txBody>
      </p:sp>
      <p:sp>
        <p:nvSpPr>
          <p:cNvPr id="5" name="椭圆 4"/>
          <p:cNvSpPr/>
          <p:nvPr/>
        </p:nvSpPr>
        <p:spPr>
          <a:xfrm>
            <a:off x="4283968" y="5157192"/>
            <a:ext cx="517123" cy="5171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1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1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2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2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2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0" grpId="0"/>
      <p:bldP spid="21" grpId="0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3" grpId="0"/>
      <p:bldP spid="33" grpId="1"/>
      <p:bldP spid="34" grpId="0"/>
      <p:bldP spid="34" grpId="1"/>
      <p:bldP spid="35" grpId="0"/>
      <p:bldP spid="35" grpId="1"/>
      <p:bldP spid="36" grpId="0"/>
      <p:bldP spid="38" grpId="0"/>
      <p:bldP spid="39" grpId="0"/>
      <p:bldP spid="41" grpId="0"/>
      <p:bldP spid="42" grpId="0"/>
      <p:bldP spid="42" grpId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2215" y="1314123"/>
            <a:ext cx="7544519" cy="2786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9977" y="790903"/>
            <a:ext cx="55240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en-US" altLang="zh-CN" sz="2800" i="1" dirty="0">
                <a:latin typeface="+mn-ea"/>
                <a:ea typeface="+mn-ea"/>
              </a:rPr>
              <a:t>.</a:t>
            </a:r>
            <a:r>
              <a:rPr lang="zh-CN" altLang="zh-CN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61</a:t>
            </a:r>
            <a:r>
              <a:rPr lang="zh-CN" altLang="zh-CN" sz="2800" dirty="0">
                <a:latin typeface="+mn-ea"/>
                <a:ea typeface="+mn-ea"/>
              </a:rPr>
              <a:t>页“做一做”</a:t>
            </a:r>
            <a:r>
              <a:rPr lang="zh-CN" altLang="zh-CN" sz="2800" dirty="0" smtClean="0">
                <a:latin typeface="+mn-ea"/>
                <a:ea typeface="+mn-ea"/>
              </a:rPr>
              <a:t>第</a:t>
            </a:r>
            <a:r>
              <a:rPr lang="en-US" altLang="zh-CN" sz="2800" dirty="0" smtClean="0">
                <a:latin typeface="+mn-ea"/>
                <a:ea typeface="+mn-ea"/>
              </a:rPr>
              <a:t>2</a:t>
            </a:r>
            <a:r>
              <a:rPr lang="zh-CN" altLang="zh-CN" sz="2800" dirty="0" smtClean="0">
                <a:latin typeface="+mn-ea"/>
                <a:ea typeface="+mn-ea"/>
              </a:rPr>
              <a:t>题</a:t>
            </a:r>
            <a:r>
              <a:rPr lang="zh-CN" altLang="zh-CN" sz="2800" dirty="0">
                <a:latin typeface="+mn-ea"/>
                <a:ea typeface="+mn-ea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137265" y="5118283"/>
            <a:ext cx="868320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号同学站左边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,9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号同学站右边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</a:p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号、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号同学站中间。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08520" y="4005064"/>
            <a:ext cx="4522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:1,2,3,4,6,12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4008" y="4005063"/>
            <a:ext cx="45223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:1,2,3,6,9,18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01499" y="4581128"/>
            <a:ext cx="47259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的公因数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:1,2,3,6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126876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</a:rPr>
              <a:t>2</a:t>
            </a:r>
            <a:r>
              <a:rPr lang="en-US" altLang="zh-CN" sz="3200" dirty="0">
                <a:solidFill>
                  <a:schemeClr val="tx1"/>
                </a:solidFill>
                <a:latin typeface="+mn-ea"/>
              </a:rPr>
              <a:t>.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14640" y="748442"/>
            <a:ext cx="552400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+mn-ea"/>
                <a:ea typeface="+mn-ea"/>
              </a:rPr>
              <a:t>1</a:t>
            </a:r>
            <a:r>
              <a:rPr lang="en-US" altLang="zh-CN" sz="2800" i="1" dirty="0">
                <a:latin typeface="+mn-ea"/>
                <a:ea typeface="+mn-ea"/>
              </a:rPr>
              <a:t>.</a:t>
            </a:r>
            <a:r>
              <a:rPr lang="zh-CN" altLang="zh-CN" sz="2800" dirty="0">
                <a:latin typeface="+mn-ea"/>
                <a:ea typeface="+mn-ea"/>
              </a:rPr>
              <a:t>教材第</a:t>
            </a:r>
            <a:r>
              <a:rPr lang="en-US" altLang="zh-CN" sz="2800" dirty="0">
                <a:latin typeface="+mn-ea"/>
                <a:ea typeface="+mn-ea"/>
              </a:rPr>
              <a:t>61</a:t>
            </a:r>
            <a:r>
              <a:rPr lang="zh-CN" altLang="zh-CN" sz="2800" dirty="0">
                <a:latin typeface="+mn-ea"/>
                <a:ea typeface="+mn-ea"/>
              </a:rPr>
              <a:t>页“做一做”</a:t>
            </a:r>
            <a:r>
              <a:rPr lang="zh-CN" altLang="zh-CN" sz="2800" dirty="0" smtClean="0">
                <a:latin typeface="+mn-ea"/>
                <a:ea typeface="+mn-ea"/>
              </a:rPr>
              <a:t>第</a:t>
            </a:r>
            <a:r>
              <a:rPr lang="en-US" altLang="zh-CN" sz="2800" dirty="0" smtClean="0">
                <a:latin typeface="+mn-ea"/>
                <a:ea typeface="+mn-ea"/>
              </a:rPr>
              <a:t>3</a:t>
            </a:r>
            <a:r>
              <a:rPr lang="zh-CN" altLang="zh-CN" sz="2800" dirty="0">
                <a:latin typeface="+mn-ea"/>
                <a:ea typeface="+mn-ea"/>
              </a:rPr>
              <a:t>题。</a:t>
            </a:r>
          </a:p>
        </p:txBody>
      </p:sp>
      <p:sp>
        <p:nvSpPr>
          <p:cNvPr id="2" name="矩形 1"/>
          <p:cNvSpPr/>
          <p:nvPr/>
        </p:nvSpPr>
        <p:spPr>
          <a:xfrm>
            <a:off x="179512" y="4653136"/>
            <a:ext cx="85963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发现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: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当两个数成倍数关系时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较小的数是它们的最大公因数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当两个数只有公因数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它们的最大公因数也是</a:t>
            </a:r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75879" y="1271662"/>
            <a:ext cx="6080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找出下列每组数的最大公因数。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4982" y="185353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8448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18448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3405" y="1844824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982" y="24121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1520" y="240346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87624" y="240346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343405" y="2403466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36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</a:t>
            </a:r>
            <a:r>
              <a:rPr lang="zh-CN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最大公因数</a:t>
            </a:r>
            <a:r>
              <a:rPr lang="zh-CN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14982" y="293365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5536" y="29249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59632" y="29249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43405" y="2924944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982" y="34922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95536" y="34835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28218" y="348358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43405" y="3483586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4982" y="401377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0" y="400506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65447" y="400506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343405" y="400506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20" grpId="0"/>
      <p:bldP spid="24" grpId="0"/>
      <p:bldP spid="2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571472" y="714356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ea"/>
                <a:ea typeface="+mn-ea"/>
              </a:rPr>
              <a:t>2</a:t>
            </a:r>
            <a:r>
              <a:rPr lang="en-US" altLang="zh-CN" sz="3200" i="1" dirty="0">
                <a:latin typeface="+mn-ea"/>
                <a:ea typeface="+mn-ea"/>
              </a:rPr>
              <a:t>.</a:t>
            </a:r>
            <a:r>
              <a:rPr lang="zh-CN" altLang="zh-CN" sz="3200" dirty="0">
                <a:latin typeface="+mn-ea"/>
                <a:ea typeface="+mn-ea"/>
              </a:rPr>
              <a:t>教材第</a:t>
            </a:r>
            <a:r>
              <a:rPr lang="en-US" altLang="zh-CN" sz="3200" dirty="0">
                <a:latin typeface="+mn-ea"/>
                <a:ea typeface="+mn-ea"/>
              </a:rPr>
              <a:t>63</a:t>
            </a:r>
            <a:r>
              <a:rPr lang="zh-CN" altLang="zh-CN" sz="3200" dirty="0">
                <a:latin typeface="+mn-ea"/>
                <a:ea typeface="+mn-ea"/>
              </a:rPr>
              <a:t>页练习十五第</a:t>
            </a:r>
            <a:r>
              <a:rPr lang="en-US" altLang="zh-CN" sz="3200" dirty="0" smtClean="0">
                <a:latin typeface="+mn-ea"/>
                <a:ea typeface="+mn-ea"/>
              </a:rPr>
              <a:t>1</a:t>
            </a:r>
            <a:r>
              <a:rPr lang="zh-CN" altLang="zh-CN" sz="3200" dirty="0" smtClean="0">
                <a:latin typeface="+mn-ea"/>
                <a:ea typeface="+mn-ea"/>
              </a:rPr>
              <a:t>题</a:t>
            </a:r>
            <a:r>
              <a:rPr lang="zh-CN" altLang="zh-CN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2" name="矩形 1"/>
          <p:cNvSpPr/>
          <p:nvPr/>
        </p:nvSpPr>
        <p:spPr>
          <a:xfrm>
            <a:off x="5328592" y="3009146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1,7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357158" y="1428736"/>
            <a:ext cx="769996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填空。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(1)10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的公因数有              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文本框 39"/>
          <p:cNvSpPr txBox="1"/>
          <p:nvPr/>
        </p:nvSpPr>
        <p:spPr>
          <a:xfrm>
            <a:off x="360041" y="2988241"/>
            <a:ext cx="77403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(2)14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49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的公因数有               。</a:t>
            </a:r>
            <a:endParaRPr lang="en-US" altLang="zh-CN" sz="4000" dirty="0" smtClean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51950" y="2001034"/>
            <a:ext cx="9589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1,5</a:t>
            </a:r>
            <a:endParaRPr lang="zh-CN" altLang="en-US" sz="40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076056" y="2636912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5076056" y="3665929"/>
            <a:ext cx="14401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9552" y="3933056"/>
            <a:ext cx="4114800" cy="2095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54352" y="3933056"/>
            <a:ext cx="4114800" cy="20955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107504" y="817548"/>
            <a:ext cx="552400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3200" dirty="0"/>
              <a:t>2</a:t>
            </a:r>
            <a:r>
              <a:rPr lang="en-US" altLang="zh-CN" sz="3200" i="1" dirty="0"/>
              <a:t>.</a:t>
            </a:r>
            <a:r>
              <a:rPr lang="zh-CN" altLang="zh-CN" sz="3200" dirty="0"/>
              <a:t>教材第</a:t>
            </a:r>
            <a:r>
              <a:rPr lang="en-US" altLang="zh-CN" sz="3200" dirty="0"/>
              <a:t>63</a:t>
            </a:r>
            <a:r>
              <a:rPr lang="zh-CN" altLang="zh-CN" sz="3200" dirty="0"/>
              <a:t>页练习十五</a:t>
            </a:r>
            <a:r>
              <a:rPr lang="zh-CN" altLang="zh-CN" sz="3200" dirty="0" smtClean="0"/>
              <a:t>第</a:t>
            </a:r>
            <a:r>
              <a:rPr lang="en-US" altLang="zh-CN" sz="3200" dirty="0" smtClean="0"/>
              <a:t>4</a:t>
            </a:r>
            <a:r>
              <a:rPr lang="zh-CN" altLang="zh-CN" sz="3200" dirty="0"/>
              <a:t>题。</a:t>
            </a:r>
          </a:p>
        </p:txBody>
      </p:sp>
      <p:sp>
        <p:nvSpPr>
          <p:cNvPr id="9" name="文本框 39"/>
          <p:cNvSpPr txBox="1"/>
          <p:nvPr/>
        </p:nvSpPr>
        <p:spPr>
          <a:xfrm>
            <a:off x="75879" y="1415678"/>
            <a:ext cx="8744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找出下列各分数中分子和分母的最大公因数，写在括号里。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TextBox 28"/>
          <p:cNvSpPr txBox="1"/>
          <p:nvPr/>
        </p:nvSpPr>
        <p:spPr>
          <a:xfrm>
            <a:off x="434528" y="3060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" name="TextBox 29"/>
          <p:cNvSpPr txBox="1"/>
          <p:nvPr/>
        </p:nvSpPr>
        <p:spPr>
          <a:xfrm>
            <a:off x="434528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340051" y="3572053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930646" y="3210560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1115616" y="3210561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" name="TextBox 28"/>
          <p:cNvSpPr txBox="1"/>
          <p:nvPr/>
        </p:nvSpPr>
        <p:spPr>
          <a:xfrm>
            <a:off x="3514349" y="306024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7" name="TextBox 29"/>
          <p:cNvSpPr txBox="1"/>
          <p:nvPr/>
        </p:nvSpPr>
        <p:spPr>
          <a:xfrm>
            <a:off x="3394489" y="34922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3419872" y="3572053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4010467" y="3210560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4195437" y="3210561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6516216" y="30689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2" name="TextBox 29"/>
          <p:cNvSpPr txBox="1"/>
          <p:nvPr/>
        </p:nvSpPr>
        <p:spPr>
          <a:xfrm>
            <a:off x="6507356" y="35010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V="1">
            <a:off x="6532739" y="3580764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7123334" y="3219271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7308304" y="3219272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18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28"/>
          <p:cNvSpPr txBox="1"/>
          <p:nvPr/>
        </p:nvSpPr>
        <p:spPr>
          <a:xfrm>
            <a:off x="418005" y="485173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9"/>
          <p:cNvSpPr txBox="1"/>
          <p:nvPr/>
        </p:nvSpPr>
        <p:spPr>
          <a:xfrm>
            <a:off x="298145" y="52924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23528" y="5363542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914123" y="5002049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099093" y="5002050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3394489" y="48517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29"/>
          <p:cNvSpPr txBox="1"/>
          <p:nvPr/>
        </p:nvSpPr>
        <p:spPr>
          <a:xfrm>
            <a:off x="3377966" y="5283786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3403349" y="5363542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4" name="矩形 33"/>
          <p:cNvSpPr/>
          <p:nvPr/>
        </p:nvSpPr>
        <p:spPr>
          <a:xfrm>
            <a:off x="3993944" y="5002049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4178914" y="5002050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28"/>
          <p:cNvSpPr txBox="1"/>
          <p:nvPr/>
        </p:nvSpPr>
        <p:spPr>
          <a:xfrm>
            <a:off x="6499693" y="486044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Box 29"/>
          <p:cNvSpPr txBox="1"/>
          <p:nvPr/>
        </p:nvSpPr>
        <p:spPr>
          <a:xfrm>
            <a:off x="6490833" y="52924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V="1">
            <a:off x="6516216" y="5372253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7106811" y="5010760"/>
            <a:ext cx="12650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+mn-lt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>
              <a:latin typeface="+mn-lt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7291781" y="5010761"/>
            <a:ext cx="838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11</a:t>
            </a:r>
            <a:endParaRPr lang="en-US" altLang="zh-CN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  <p:bldP spid="20" grpId="0" autoUpdateAnimBg="0"/>
      <p:bldP spid="25" grpId="0" autoUpdateAnimBg="0"/>
      <p:bldP spid="30" grpId="0" autoUpdateAnimBg="0"/>
      <p:bldP spid="35" grpId="0" autoUpdateAnimBg="0"/>
      <p:bldP spid="40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5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复 习 准 备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8" name="Picture 34">
            <a:hlinkClick r:id="rId3" action="ppaction://hlinksldjump"/>
          </p:cNvPr>
          <p:cNvPicPr>
            <a:picLocks noChangeArrowheads="1"/>
          </p:cNvPicPr>
          <p:nvPr/>
        </p:nvPicPr>
        <p:blipFill>
          <a:blip r:embed="rId4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733256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8">
            <a:hlinkClick r:id="" action="ppaction://hlinkshowjump?jump=firstslide">
              <a:snd r:embed="rId5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091935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51613" y="908720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zh-CN" sz="3200" i="1" dirty="0"/>
              <a:t>　　　　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251520" y="493739"/>
            <a:ext cx="3262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什么是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因数？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7798" y="1196752"/>
            <a:ext cx="856267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在整数除法中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如果商是整数而没有余数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我们就说被除数是除数的倍数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除数是被除数的因数。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51520" y="3429000"/>
            <a:ext cx="601478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一个数的因数有什么特征</a:t>
            </a:r>
            <a:r>
              <a:rPr lang="en-US" altLang="zh-CN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?</a:t>
            </a:r>
            <a:endParaRPr lang="zh-CN" altLang="zh-CN" sz="40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7159" y="4224858"/>
            <a:ext cx="856267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一个数最小的因数是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1,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最大的因数是它本身</a:t>
            </a:r>
            <a:r>
              <a:rPr lang="en-US" altLang="zh-CN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;</a:t>
            </a:r>
            <a:r>
              <a:rPr lang="zh-CN" altLang="en-US" sz="40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一个数的因数的个数是有限的。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1052513"/>
            <a:ext cx="8139449" cy="1661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两个数公有的因数叫做这两个数的公因数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其中最大的叫做它们的最大公因数。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26073" y="2938255"/>
            <a:ext cx="8596392" cy="24554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当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两个数成倍数关系时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较小的数是它们的最大公因数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;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当两个数只有公因数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时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它们的最大公因数也是</a:t>
            </a:r>
            <a:r>
              <a:rPr lang="en-US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zh-CN" sz="3600" dirty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31958" y="732616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63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75879" y="1332057"/>
            <a:ext cx="6080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找出下面每组数的最大公因数。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4982" y="183611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82740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59632" y="182740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3405" y="1827402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4982" y="228558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1520" y="227687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87624" y="227687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43405" y="2276872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12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14982" y="2717631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51520" y="270892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42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87624" y="2708920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343405" y="2708920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42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54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4982" y="314967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51520" y="31409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30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87624" y="314096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43405" y="3140968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30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45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15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4982" y="358172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51520" y="357301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165447" y="357301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343405" y="3573016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36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2693" y="405093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23247" y="404222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287343" y="4042228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9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371116" y="4042228"/>
            <a:ext cx="45127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5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42693" y="4500409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79231" y="449169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34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215335" y="449169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17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2371116" y="4491698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34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17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17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42693" y="493245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1520" y="492374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187624" y="4923746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48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371116" y="4923746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48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16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42693" y="5364505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251520" y="536450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15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187624" y="5355794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16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371116" y="5355794"/>
            <a:ext cx="49263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15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16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42693" y="5796553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279231" y="578784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13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193158" y="5787842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78</a:t>
            </a:r>
            <a:endParaRPr lang="zh-CN" altLang="en-US" sz="3200" dirty="0">
              <a:latin typeface="+mn-ea"/>
              <a:ea typeface="+mn-ea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371116" y="5787842"/>
            <a:ext cx="51331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13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和</a:t>
            </a:r>
            <a:r>
              <a:rPr lang="en-US" altLang="zh-CN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78</a:t>
            </a:r>
            <a:r>
              <a:rPr lang="zh-CN" altLang="en-US" sz="3200" dirty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的最大公因数是</a:t>
            </a:r>
            <a:r>
              <a:rPr lang="en-US" altLang="zh-CN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13</a:t>
            </a:r>
            <a:r>
              <a:rPr lang="zh-CN" altLang="en-US" sz="3200" dirty="0" smtClean="0">
                <a:solidFill>
                  <a:srgbClr val="C00000"/>
                </a:solidFill>
                <a:latin typeface="+mj-ea"/>
                <a:ea typeface="+mj-ea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C0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20" grpId="0"/>
      <p:bldP spid="24" grpId="0"/>
      <p:bldP spid="31" grpId="0"/>
      <p:bldP spid="35" grpId="0"/>
      <p:bldP spid="39" grpId="0"/>
      <p:bldP spid="43" grpId="0"/>
      <p:bldP spid="47" grpId="0"/>
      <p:bldP spid="5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1997841"/>
            <a:ext cx="6846252" cy="4045513"/>
          </a:xfrm>
          <a:prstGeom prst="rect">
            <a:avLst/>
          </a:prstGeom>
        </p:spPr>
      </p:pic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85786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64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页练习十五第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文本框 39"/>
          <p:cNvSpPr txBox="1"/>
          <p:nvPr/>
        </p:nvSpPr>
        <p:spPr>
          <a:xfrm>
            <a:off x="75879" y="1404065"/>
            <a:ext cx="8744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在相应的括号里写出相邻阶梯上两个数的最大公因数。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051720" y="456463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77785" y="4102971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24562" y="364502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148064" y="3170585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12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00192" y="2780928"/>
            <a:ext cx="5982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58214" y="4395358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10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984279" y="3906633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15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01266" y="346297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18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066479" y="301735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24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106686" y="2500371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36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47115" y="2059162"/>
            <a:ext cx="649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+mn-ea"/>
                <a:ea typeface="+mn-ea"/>
                <a:cs typeface="Times New Roman" panose="02020603050405020304" pitchFamily="18" charset="0"/>
              </a:rPr>
              <a:t>72</a:t>
            </a:r>
            <a:endParaRPr lang="zh-CN" altLang="en-US" sz="3600" dirty="0">
              <a:solidFill>
                <a:schemeClr val="tx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64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页练习十五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9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51494" y="1982485"/>
            <a:ext cx="4331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A</a:t>
            </a:r>
            <a:endParaRPr lang="zh-CN" altLang="en-US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3289" y="3204265"/>
            <a:ext cx="402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02411" y="4869160"/>
            <a:ext cx="40267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  <a:latin typeface="+mj-lt"/>
                <a:ea typeface="方正书宋_GBK"/>
                <a:cs typeface="Times New Roman" panose="02020603050405020304" pitchFamily="18" charset="0"/>
              </a:rPr>
              <a:t>C</a:t>
            </a:r>
            <a:endParaRPr lang="zh-CN" altLang="en-US" sz="32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13" name="文本框 39"/>
          <p:cNvSpPr txBox="1"/>
          <p:nvPr/>
        </p:nvSpPr>
        <p:spPr>
          <a:xfrm>
            <a:off x="75879" y="1476073"/>
            <a:ext cx="874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选出正确答案的序号填在横线上。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39"/>
          <p:cNvSpPr txBox="1"/>
          <p:nvPr/>
        </p:nvSpPr>
        <p:spPr>
          <a:xfrm>
            <a:off x="75879" y="2052137"/>
            <a:ext cx="874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的最大公因数是    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5" name="文本框 39"/>
          <p:cNvSpPr txBox="1"/>
          <p:nvPr/>
        </p:nvSpPr>
        <p:spPr>
          <a:xfrm>
            <a:off x="1083991" y="2628201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文本框 39"/>
          <p:cNvSpPr txBox="1"/>
          <p:nvPr/>
        </p:nvSpPr>
        <p:spPr>
          <a:xfrm>
            <a:off x="2596159" y="2636912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文本框 39"/>
          <p:cNvSpPr txBox="1"/>
          <p:nvPr/>
        </p:nvSpPr>
        <p:spPr>
          <a:xfrm>
            <a:off x="3995936" y="2636912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文本框 39"/>
          <p:cNvSpPr txBox="1"/>
          <p:nvPr/>
        </p:nvSpPr>
        <p:spPr>
          <a:xfrm>
            <a:off x="5508104" y="2645623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5076056" y="2564904"/>
            <a:ext cx="1223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39"/>
          <p:cNvSpPr txBox="1"/>
          <p:nvPr/>
        </p:nvSpPr>
        <p:spPr>
          <a:xfrm>
            <a:off x="75879" y="3284984"/>
            <a:ext cx="87445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36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48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的最大公因数是    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文本框 39"/>
          <p:cNvSpPr txBox="1"/>
          <p:nvPr/>
        </p:nvSpPr>
        <p:spPr>
          <a:xfrm>
            <a:off x="1083991" y="3861048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文本框 39"/>
          <p:cNvSpPr txBox="1"/>
          <p:nvPr/>
        </p:nvSpPr>
        <p:spPr>
          <a:xfrm>
            <a:off x="2596159" y="3869759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文本框 39"/>
          <p:cNvSpPr txBox="1"/>
          <p:nvPr/>
        </p:nvSpPr>
        <p:spPr>
          <a:xfrm>
            <a:off x="3995936" y="3869759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文本框 39"/>
          <p:cNvSpPr txBox="1"/>
          <p:nvPr/>
        </p:nvSpPr>
        <p:spPr>
          <a:xfrm>
            <a:off x="5508104" y="3878470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5292341" y="3789040"/>
            <a:ext cx="1223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9"/>
          <p:cNvSpPr txBox="1"/>
          <p:nvPr/>
        </p:nvSpPr>
        <p:spPr>
          <a:xfrm>
            <a:off x="75879" y="4517831"/>
            <a:ext cx="874459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）甲数是乙数的倍数，甲、乙两数的最大公因数是             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文本框 39"/>
          <p:cNvSpPr txBox="1"/>
          <p:nvPr/>
        </p:nvSpPr>
        <p:spPr>
          <a:xfrm>
            <a:off x="1043608" y="5491099"/>
            <a:ext cx="9677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A.1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9"/>
          <p:cNvSpPr txBox="1"/>
          <p:nvPr/>
        </p:nvSpPr>
        <p:spPr>
          <a:xfrm>
            <a:off x="2555776" y="5499810"/>
            <a:ext cx="1444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B.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甲数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7" name="文本框 39"/>
          <p:cNvSpPr txBox="1"/>
          <p:nvPr/>
        </p:nvSpPr>
        <p:spPr>
          <a:xfrm>
            <a:off x="3955553" y="5499810"/>
            <a:ext cx="14737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C.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乙数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8" name="文本框 39"/>
          <p:cNvSpPr txBox="1"/>
          <p:nvPr/>
        </p:nvSpPr>
        <p:spPr>
          <a:xfrm>
            <a:off x="5467721" y="5508521"/>
            <a:ext cx="36762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D.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甲、乙两数的积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1491811" y="5436275"/>
            <a:ext cx="12238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8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9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-36512" y="1256618"/>
            <a:ext cx="7992888" cy="586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基础题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</a:t>
            </a:r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15544" y="1988840"/>
            <a:ext cx="85689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两个自然数的和是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35,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它们的最大公因数是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7</a:t>
            </a:r>
            <a:r>
              <a:rPr lang="en-US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,</a:t>
            </a:r>
            <a:r>
              <a:rPr lang="zh-CN" altLang="zh-CN" sz="3600" dirty="0" smtClean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这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两个数是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7504" y="4317147"/>
            <a:ext cx="73725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(2)18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和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16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的最大公因数是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(</a:t>
            </a:r>
            <a:r>
              <a:rPr lang="zh-CN" altLang="zh-CN" sz="3600" i="1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。</a:t>
            </a:r>
            <a:endParaRPr lang="zh-CN" altLang="zh-CN" sz="3600" dirty="0">
              <a:solidFill>
                <a:srgbClr val="000000"/>
              </a:solidFill>
              <a:effectLst/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2" name="Text Box 3"/>
          <p:cNvSpPr txBox="1">
            <a:spLocks noChangeArrowheads="1"/>
          </p:cNvSpPr>
          <p:nvPr/>
        </p:nvSpPr>
        <p:spPr bwMode="auto">
          <a:xfrm>
            <a:off x="4237856" y="2681044"/>
            <a:ext cx="8382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14</a:t>
            </a:r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6042076" y="2710328"/>
            <a:ext cx="8382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21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5946972" y="4193212"/>
            <a:ext cx="8382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utoUpdateAnimBg="0"/>
      <p:bldP spid="33" grpId="0" autoUpdateAnimBg="0"/>
      <p:bldP spid="34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30722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3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grpSp>
        <p:nvGrpSpPr>
          <p:cNvPr id="14" name="Group 8"/>
          <p:cNvGrpSpPr/>
          <p:nvPr/>
        </p:nvGrpSpPr>
        <p:grpSpPr bwMode="auto">
          <a:xfrm>
            <a:off x="5941268" y="6215577"/>
            <a:ext cx="1943100" cy="525791"/>
            <a:chOff x="1474" y="3702"/>
            <a:chExt cx="952" cy="499"/>
          </a:xfrm>
        </p:grpSpPr>
        <p:sp>
          <p:nvSpPr>
            <p:cNvPr id="15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35496" y="822089"/>
            <a:ext cx="7559104" cy="1571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（重点题）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写出下列各分数分子和分母的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最大公因数。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8" name="TextBox 28"/>
          <p:cNvSpPr txBox="1"/>
          <p:nvPr/>
        </p:nvSpPr>
        <p:spPr>
          <a:xfrm>
            <a:off x="467544" y="242761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9" name="TextBox 29"/>
          <p:cNvSpPr txBox="1"/>
          <p:nvPr/>
        </p:nvSpPr>
        <p:spPr>
          <a:xfrm>
            <a:off x="467544" y="292295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flipV="1">
            <a:off x="503149" y="3002711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1" name="TextBox 28"/>
          <p:cNvSpPr txBox="1"/>
          <p:nvPr/>
        </p:nvSpPr>
        <p:spPr>
          <a:xfrm>
            <a:off x="3082009" y="242761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2" name="TextBox 29"/>
          <p:cNvSpPr txBox="1"/>
          <p:nvPr/>
        </p:nvSpPr>
        <p:spPr>
          <a:xfrm>
            <a:off x="2987824" y="292295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3023429" y="3002711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4" name="TextBox 28"/>
          <p:cNvSpPr txBox="1"/>
          <p:nvPr/>
        </p:nvSpPr>
        <p:spPr>
          <a:xfrm>
            <a:off x="5489687" y="2427610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5" name="TextBox 29"/>
          <p:cNvSpPr txBox="1"/>
          <p:nvPr/>
        </p:nvSpPr>
        <p:spPr>
          <a:xfrm>
            <a:off x="5489687" y="292295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6" name="直接连接符 55"/>
          <p:cNvCxnSpPr/>
          <p:nvPr/>
        </p:nvCxnSpPr>
        <p:spPr>
          <a:xfrm flipV="1">
            <a:off x="5543709" y="3002711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7" name="TextBox 28"/>
          <p:cNvSpPr txBox="1"/>
          <p:nvPr/>
        </p:nvSpPr>
        <p:spPr>
          <a:xfrm>
            <a:off x="7790183" y="2417936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8" name="TextBox 29"/>
          <p:cNvSpPr txBox="1"/>
          <p:nvPr/>
        </p:nvSpPr>
        <p:spPr>
          <a:xfrm>
            <a:off x="7805031" y="2913281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7847965" y="2996952"/>
            <a:ext cx="540459" cy="403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2665504" y="4515842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61" name="矩形 60"/>
          <p:cNvSpPr/>
          <p:nvPr/>
        </p:nvSpPr>
        <p:spPr>
          <a:xfrm>
            <a:off x="179512" y="4524226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62" name="矩形 61"/>
          <p:cNvSpPr/>
          <p:nvPr/>
        </p:nvSpPr>
        <p:spPr>
          <a:xfrm>
            <a:off x="7609197" y="4515842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63" name="矩形 62"/>
          <p:cNvSpPr/>
          <p:nvPr/>
        </p:nvSpPr>
        <p:spPr>
          <a:xfrm>
            <a:off x="5123205" y="4524226"/>
            <a:ext cx="14221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(</a:t>
            </a:r>
            <a:r>
              <a:rPr lang="zh-CN" altLang="zh-CN" sz="3200" i="1" dirty="0">
                <a:solidFill>
                  <a:srgbClr val="000000"/>
                </a:solidFill>
                <a:latin typeface="NEU-BZ-S92"/>
                <a:ea typeface="方正书宋_GBK"/>
                <a:cs typeface="Times New Roman" panose="02020603050405020304" pitchFamily="18" charset="0"/>
              </a:rPr>
              <a:t>　　</a:t>
            </a:r>
            <a:r>
              <a:rPr lang="en-US" altLang="zh-CN" sz="3200" dirty="0">
                <a:solidFill>
                  <a:srgbClr val="000000"/>
                </a:solidFill>
                <a:latin typeface="方正书宋_GBK"/>
                <a:ea typeface="方正书宋_GBK"/>
                <a:cs typeface="Times New Roman" panose="02020603050405020304" pitchFamily="18" charset="0"/>
              </a:rPr>
              <a:t>)</a:t>
            </a:r>
            <a:endParaRPr lang="zh-CN" altLang="en-US" sz="3200" dirty="0"/>
          </a:p>
        </p:txBody>
      </p:sp>
      <p:sp>
        <p:nvSpPr>
          <p:cNvPr id="64" name="Text Box 4"/>
          <p:cNvSpPr txBox="1">
            <a:spLocks noChangeArrowheads="1"/>
          </p:cNvSpPr>
          <p:nvPr/>
        </p:nvSpPr>
        <p:spPr bwMode="auto">
          <a:xfrm>
            <a:off x="323528" y="4371826"/>
            <a:ext cx="838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12</a:t>
            </a:r>
          </a:p>
        </p:txBody>
      </p:sp>
      <p:sp>
        <p:nvSpPr>
          <p:cNvPr id="65" name="Text Box 5"/>
          <p:cNvSpPr txBox="1">
            <a:spLocks noChangeArrowheads="1"/>
          </p:cNvSpPr>
          <p:nvPr/>
        </p:nvSpPr>
        <p:spPr bwMode="auto">
          <a:xfrm>
            <a:off x="2869704" y="4371826"/>
            <a:ext cx="838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5</a:t>
            </a:r>
          </a:p>
        </p:txBody>
      </p:sp>
      <p:sp>
        <p:nvSpPr>
          <p:cNvPr id="66" name="Text Box 6"/>
          <p:cNvSpPr txBox="1">
            <a:spLocks noChangeArrowheads="1"/>
          </p:cNvSpPr>
          <p:nvPr/>
        </p:nvSpPr>
        <p:spPr bwMode="auto">
          <a:xfrm>
            <a:off x="5364088" y="4371826"/>
            <a:ext cx="838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11</a:t>
            </a:r>
          </a:p>
        </p:txBody>
      </p:sp>
      <p:sp>
        <p:nvSpPr>
          <p:cNvPr id="67" name="Text Box 7"/>
          <p:cNvSpPr txBox="1">
            <a:spLocks noChangeArrowheads="1"/>
          </p:cNvSpPr>
          <p:nvPr/>
        </p:nvSpPr>
        <p:spPr bwMode="auto">
          <a:xfrm>
            <a:off x="7838256" y="4371826"/>
            <a:ext cx="838200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4400" dirty="0">
                <a:solidFill>
                  <a:srgbClr val="FF0000"/>
                </a:solidFill>
                <a:latin typeface="+mn-ea"/>
                <a:ea typeface="+mn-ea"/>
              </a:rPr>
              <a:t>1</a:t>
            </a: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utoUpdateAnimBg="0"/>
      <p:bldP spid="65" grpId="0" autoUpdateAnimBg="0"/>
      <p:bldP spid="66" grpId="0" autoUpdateAnimBg="0"/>
      <p:bldP spid="67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116632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07" name="TextBox 23"/>
          <p:cNvSpPr txBox="1"/>
          <p:nvPr/>
        </p:nvSpPr>
        <p:spPr>
          <a:xfrm>
            <a:off x="107504" y="601524"/>
            <a:ext cx="7487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3.</a:t>
            </a:r>
            <a:r>
              <a:rPr lang="zh-CN" altLang="en-US" sz="3200" dirty="0" smtClean="0">
                <a:solidFill>
                  <a:srgbClr val="FF006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（易错题）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我是聪明的小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法官。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35496" y="1352137"/>
            <a:ext cx="89282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两个数的公因数的个数是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有限的。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                                                      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                 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</a:p>
        </p:txBody>
      </p:sp>
      <p:sp>
        <p:nvSpPr>
          <p:cNvPr id="119" name="矩形 118"/>
          <p:cNvSpPr/>
          <p:nvPr/>
        </p:nvSpPr>
        <p:spPr>
          <a:xfrm>
            <a:off x="35496" y="3356992"/>
            <a:ext cx="896131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(3)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最小的合数和最小的质数的最大公因数是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</a:t>
            </a:r>
          </a:p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                                     ( 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07504" y="2322620"/>
            <a:ext cx="83529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和任意非零自然数都没有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公因数。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1" name="矩形 140"/>
          <p:cNvSpPr/>
          <p:nvPr/>
        </p:nvSpPr>
        <p:spPr>
          <a:xfrm>
            <a:off x="7308304" y="1360000"/>
            <a:ext cx="7200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35496" y="4589839"/>
            <a:ext cx="87849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(4)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是非零自然数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且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=2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则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的最大公因数是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华文楷体" panose="0201060004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                  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                 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2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　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</a:p>
        </p:txBody>
      </p:sp>
      <p:sp>
        <p:nvSpPr>
          <p:cNvPr id="143" name="矩形 142"/>
          <p:cNvSpPr/>
          <p:nvPr/>
        </p:nvSpPr>
        <p:spPr>
          <a:xfrm>
            <a:off x="7380312" y="2420888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431746" y="3858146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7431746" y="516509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/>
      <p:bldP spid="143" grpId="0"/>
      <p:bldP spid="144" grpId="0"/>
      <p:bldP spid="14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943472" y="2204864"/>
            <a:ext cx="16756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的因数 </a:t>
            </a:r>
            <a:r>
              <a:rPr lang="zh-CN" altLang="en-US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  </a:t>
            </a:r>
            <a:endParaRPr lang="zh-CN" altLang="en-US" sz="3200" dirty="0"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47" name="Oval 3"/>
          <p:cNvSpPr>
            <a:spLocks noChangeArrowheads="1"/>
          </p:cNvSpPr>
          <p:nvPr/>
        </p:nvSpPr>
        <p:spPr bwMode="auto">
          <a:xfrm>
            <a:off x="1523306" y="2808428"/>
            <a:ext cx="3012428" cy="1749152"/>
          </a:xfrm>
          <a:prstGeom prst="ellipse">
            <a:avLst/>
          </a:prstGeom>
          <a:noFill/>
          <a:ln w="28575">
            <a:solidFill>
              <a:srgbClr val="7030A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5028506" y="2808428"/>
            <a:ext cx="3012428" cy="1749152"/>
          </a:xfrm>
          <a:prstGeom prst="ellips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029520" y="1097955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6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066800" y="609600"/>
            <a:ext cx="2362200" cy="1066800"/>
          </a:xfrm>
          <a:prstGeom prst="wedgeRoundRectCallout">
            <a:avLst>
              <a:gd name="adj1" fmla="val -57098"/>
              <a:gd name="adj2" fmla="val 223376"/>
              <a:gd name="adj3" fmla="val 16667"/>
            </a:avLst>
          </a:prstGeom>
          <a:solidFill>
            <a:srgbClr val="FFFF00"/>
          </a:solidFill>
          <a:ln w="19050">
            <a:solidFill>
              <a:schemeClr val="tx1"/>
            </a:solidFill>
            <a:miter lim="800000"/>
          </a:ln>
          <a:effectLst/>
        </p:spPr>
        <p:txBody>
          <a:bodyPr/>
          <a:lstStyle/>
          <a:p>
            <a:pPr algn="ctr"/>
            <a:r>
              <a:rPr lang="en-US" altLang="zh-CN" sz="2800" dirty="0" smtClean="0">
                <a:solidFill>
                  <a:schemeClr val="tx1"/>
                </a:solidFill>
              </a:rPr>
              <a:t>8</a:t>
            </a:r>
            <a:r>
              <a:rPr lang="zh-CN" altLang="en-US" sz="2800" dirty="0">
                <a:solidFill>
                  <a:schemeClr val="tx1"/>
                </a:solidFill>
              </a:rPr>
              <a:t>的因数</a:t>
            </a:r>
            <a:r>
              <a:rPr lang="zh-CN" altLang="en-US" sz="2800" dirty="0" smtClean="0">
                <a:solidFill>
                  <a:schemeClr val="tx1"/>
                </a:solidFill>
              </a:rPr>
              <a:t>有</a:t>
            </a:r>
            <a:endParaRPr lang="zh-CN" altLang="en-US" sz="2800" dirty="0">
              <a:solidFill>
                <a:schemeClr val="tx1"/>
              </a:solidFill>
            </a:endParaRPr>
          </a:p>
          <a:p>
            <a:r>
              <a:rPr lang="en-US" altLang="zh-CN" sz="2800" dirty="0">
                <a:solidFill>
                  <a:schemeClr val="tx1"/>
                </a:solidFill>
              </a:rPr>
              <a:t>12</a:t>
            </a:r>
            <a:r>
              <a:rPr lang="zh-CN" altLang="en-US" sz="2800" dirty="0">
                <a:solidFill>
                  <a:schemeClr val="tx1"/>
                </a:solidFill>
              </a:rPr>
              <a:t>的因数有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029520" y="1097955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029520" y="1097955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3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3029520" y="1097955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</a:t>
            </a: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2915816" y="1097955"/>
            <a:ext cx="59503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12</a:t>
            </a:r>
          </a:p>
        </p:txBody>
      </p:sp>
      <p:sp>
        <p:nvSpPr>
          <p:cNvPr id="6156" name="Text Box 12"/>
          <p:cNvSpPr txBox="1">
            <a:spLocks noChangeArrowheads="1"/>
          </p:cNvSpPr>
          <p:nvPr/>
        </p:nvSpPr>
        <p:spPr bwMode="auto">
          <a:xfrm>
            <a:off x="3007342" y="643992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</a:p>
        </p:txBody>
      </p:sp>
      <p:sp>
        <p:nvSpPr>
          <p:cNvPr id="6157" name="Text Box 13"/>
          <p:cNvSpPr txBox="1">
            <a:spLocks noChangeArrowheads="1"/>
          </p:cNvSpPr>
          <p:nvPr/>
        </p:nvSpPr>
        <p:spPr bwMode="auto">
          <a:xfrm>
            <a:off x="3012145" y="662781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4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2916470" y="618305"/>
            <a:ext cx="533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8</a:t>
            </a:r>
            <a:endParaRPr lang="en-US" altLang="zh-CN" sz="3200" dirty="0">
              <a:solidFill>
                <a:schemeClr val="tx1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6160" name="Text Box 16"/>
          <p:cNvSpPr txBox="1">
            <a:spLocks noChangeArrowheads="1"/>
          </p:cNvSpPr>
          <p:nvPr/>
        </p:nvSpPr>
        <p:spPr bwMode="auto">
          <a:xfrm>
            <a:off x="3006669" y="662781"/>
            <a:ext cx="3898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</a:p>
        </p:txBody>
      </p:sp>
      <p:sp>
        <p:nvSpPr>
          <p:cNvPr id="6161" name="Text Box 17"/>
          <p:cNvSpPr txBox="1">
            <a:spLocks noChangeArrowheads="1"/>
          </p:cNvSpPr>
          <p:nvPr/>
        </p:nvSpPr>
        <p:spPr bwMode="auto">
          <a:xfrm>
            <a:off x="2992670" y="1097955"/>
            <a:ext cx="381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dirty="0">
                <a:solidFill>
                  <a:schemeClr val="tx1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5465490" y="2223653"/>
            <a:ext cx="20021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/>
                </a:solidFill>
                <a:latin typeface="Times New Roman" panose="02020603050405020304" pitchFamily="18" charset="0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Times New Roman" panose="02020603050405020304" pitchFamily="18" charset="0"/>
              </a:rPr>
              <a:t>的因数  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8610" y="3049991"/>
            <a:ext cx="2517112" cy="2564904"/>
          </a:xfrm>
          <a:prstGeom prst="rect">
            <a:avLst/>
          </a:prstGeom>
        </p:spPr>
      </p:pic>
      <p:grpSp>
        <p:nvGrpSpPr>
          <p:cNvPr id="23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4" name="Picture 9" descr="1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2495474" y="4677120"/>
            <a:ext cx="61584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观察两个数的因数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你发现了什么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634547" y="5260186"/>
            <a:ext cx="7200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两个数的因数中有一些数是相同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的数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3.7037E-7 L -0.11788 0.3923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4.07407E-6 L -0.0552 0.39491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1974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7037E-7 L -0.00034 0.3923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11111E-6 L 0.07118 0.39884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199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01 0.00069 L 0.28907 0.29722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95" y="14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22222E-6 L 0.3724 0.29722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611" y="14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85 0.00741 L 0.43872 0.29722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378" y="14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28907 0.3916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444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0.36789 0.39166 " pathEditMode="relative" rAng="0" ptsTypes="AA">
                                      <p:cBhvr>
                                        <p:cTn id="65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85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2.22222E-6 L 0.43993 0.3916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97" y="195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utoUpdateAnimBg="0"/>
      <p:bldP spid="6149" grpId="1" autoUpdateAnimBg="0"/>
      <p:bldP spid="6152" grpId="0" autoUpdateAnimBg="0"/>
      <p:bldP spid="6152" grpId="1" autoUpdateAnimBg="0"/>
      <p:bldP spid="6153" grpId="0" autoUpdateAnimBg="0"/>
      <p:bldP spid="6154" grpId="0" autoUpdateAnimBg="0"/>
      <p:bldP spid="6154" grpId="1" autoUpdateAnimBg="0"/>
      <p:bldP spid="6155" grpId="0" autoUpdateAnimBg="0"/>
      <p:bldP spid="6155" grpId="1" autoUpdateAnimBg="0"/>
      <p:bldP spid="6156" grpId="0" autoUpdateAnimBg="0"/>
      <p:bldP spid="6156" grpId="1" autoUpdateAnimBg="0"/>
      <p:bldP spid="6157" grpId="0" autoUpdateAnimBg="0"/>
      <p:bldP spid="6157" grpId="1" autoUpdateAnimBg="0"/>
      <p:bldP spid="6159" grpId="0" autoUpdateAnimBg="0"/>
      <p:bldP spid="6159" grpId="1" autoUpdateAnimBg="0"/>
      <p:bldP spid="6160" grpId="0" autoUpdateAnimBg="0"/>
      <p:bldP spid="6160" grpId="1" autoUpdateAnimBg="0"/>
      <p:bldP spid="6161" grpId="0" autoUpdateAnimBg="0"/>
      <p:bldP spid="6161" grpId="1" autoUpdateAnimBg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4031" y="88106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66031" y="819621"/>
            <a:ext cx="5411788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公有的因数是哪几个？公有的最大因数是多少？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115616" y="2514526"/>
            <a:ext cx="239763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6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1115616" y="3269052"/>
            <a:ext cx="364314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  </a:t>
            </a:r>
            <a:endParaRPr lang="zh-CN" altLang="en-US" sz="36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2771800" y="3297667"/>
            <a:ext cx="4875100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</a:p>
        </p:txBody>
      </p:sp>
      <p:sp>
        <p:nvSpPr>
          <p:cNvPr id="7182" name="Rectangle 13"/>
          <p:cNvSpPr>
            <a:spLocks noChangeArrowheads="1"/>
          </p:cNvSpPr>
          <p:nvPr/>
        </p:nvSpPr>
        <p:spPr bwMode="auto">
          <a:xfrm>
            <a:off x="2647032" y="2492896"/>
            <a:ext cx="3437136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133723" y="3963877"/>
            <a:ext cx="56347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公有的因数：  </a:t>
            </a:r>
            <a:endParaRPr lang="zh-CN" altLang="en-US" sz="36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4594402" y="3942935"/>
            <a:ext cx="2785910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Rectangle 8"/>
          <p:cNvSpPr>
            <a:spLocks noChangeArrowheads="1"/>
          </p:cNvSpPr>
          <p:nvPr/>
        </p:nvSpPr>
        <p:spPr bwMode="auto">
          <a:xfrm>
            <a:off x="1115615" y="4640843"/>
            <a:ext cx="677224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公有的</a:t>
            </a: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</a:rPr>
              <a:t>最大</a:t>
            </a:r>
            <a:r>
              <a:rPr lang="zh-CN" altLang="en-US" sz="36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  </a:t>
            </a:r>
            <a:endParaRPr lang="zh-CN" altLang="en-US" sz="36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/>
        </p:nvSpPr>
        <p:spPr bwMode="auto">
          <a:xfrm>
            <a:off x="5543779" y="4623518"/>
            <a:ext cx="972437" cy="7571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</a:t>
            </a:r>
            <a:r>
              <a:rPr lang="en-US" altLang="zh-CN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6" grpId="0"/>
      <p:bldP spid="7181" grpId="0"/>
      <p:bldP spid="7182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AutoShape 3"/>
          <p:cNvSpPr>
            <a:spLocks noChangeArrowheads="1"/>
          </p:cNvSpPr>
          <p:nvPr/>
        </p:nvSpPr>
        <p:spPr bwMode="auto">
          <a:xfrm>
            <a:off x="14031" y="881062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6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1266031" y="819621"/>
            <a:ext cx="5411788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公有的因数是哪几个？公有的最大因数是多少？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423988" y="2297509"/>
            <a:ext cx="2971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8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的因数</a:t>
            </a:r>
          </a:p>
        </p:txBody>
      </p:sp>
      <p:sp>
        <p:nvSpPr>
          <p:cNvPr id="7174" name="Oval 6"/>
          <p:cNvSpPr>
            <a:spLocks noChangeArrowheads="1"/>
          </p:cNvSpPr>
          <p:nvPr/>
        </p:nvSpPr>
        <p:spPr bwMode="auto">
          <a:xfrm>
            <a:off x="1728788" y="2924944"/>
            <a:ext cx="2699196" cy="1429965"/>
          </a:xfrm>
          <a:prstGeom prst="ellipse">
            <a:avLst/>
          </a:prstGeom>
          <a:noFill/>
          <a:ln w="28575">
            <a:solidFill>
              <a:srgbClr val="00B05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7175" name="Oval 7"/>
          <p:cNvSpPr>
            <a:spLocks noChangeArrowheads="1"/>
          </p:cNvSpPr>
          <p:nvPr/>
        </p:nvSpPr>
        <p:spPr bwMode="auto">
          <a:xfrm>
            <a:off x="5233988" y="2924944"/>
            <a:ext cx="2699196" cy="1429965"/>
          </a:xfrm>
          <a:prstGeom prst="ellips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CCFFCC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2800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691188" y="2276872"/>
            <a:ext cx="22477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chemeClr val="tx1"/>
                </a:solidFill>
                <a:latin typeface="宋体" panose="02010600030101010101" pitchFamily="2" charset="-122"/>
              </a:rPr>
              <a:t>12</a:t>
            </a:r>
            <a:r>
              <a:rPr lang="zh-CN" altLang="en-US" sz="3200">
                <a:solidFill>
                  <a:schemeClr val="tx1"/>
                </a:solidFill>
                <a:latin typeface="宋体" panose="02010600030101010101" pitchFamily="2" charset="-122"/>
              </a:rPr>
              <a:t>的因数  </a:t>
            </a:r>
          </a:p>
        </p:txBody>
      </p:sp>
      <p:sp>
        <p:nvSpPr>
          <p:cNvPr id="7181" name="Rectangle 14"/>
          <p:cNvSpPr>
            <a:spLocks noChangeArrowheads="1"/>
          </p:cNvSpPr>
          <p:nvPr/>
        </p:nvSpPr>
        <p:spPr bwMode="auto">
          <a:xfrm>
            <a:off x="5508203" y="3059509"/>
            <a:ext cx="2016125" cy="1217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</a:p>
        </p:txBody>
      </p:sp>
      <p:sp>
        <p:nvSpPr>
          <p:cNvPr id="7182" name="Rectangle 13"/>
          <p:cNvSpPr>
            <a:spLocks noChangeArrowheads="1"/>
          </p:cNvSpPr>
          <p:nvPr/>
        </p:nvSpPr>
        <p:spPr bwMode="auto">
          <a:xfrm>
            <a:off x="1957388" y="3059509"/>
            <a:ext cx="2016125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</a:p>
          <a:p>
            <a:pPr algn="ctr">
              <a:lnSpc>
                <a:spcPct val="12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</a:p>
        </p:txBody>
      </p:sp>
      <p:sp>
        <p:nvSpPr>
          <p:cNvPr id="11" name="Rectangle 13"/>
          <p:cNvSpPr>
            <a:spLocks noChangeArrowheads="1"/>
          </p:cNvSpPr>
          <p:nvPr/>
        </p:nvSpPr>
        <p:spPr bwMode="auto">
          <a:xfrm>
            <a:off x="3632646" y="3018901"/>
            <a:ext cx="2016125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</a:p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4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903728" y="3298294"/>
            <a:ext cx="70147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8</a:t>
            </a:r>
            <a:endParaRPr lang="en-US" altLang="zh-CN" sz="3200" dirty="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374992" y="3018901"/>
            <a:ext cx="1501264" cy="1274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12</a:t>
            </a:r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auto">
          <a:xfrm>
            <a:off x="4495800" y="4387052"/>
            <a:ext cx="292224" cy="591099"/>
          </a:xfrm>
          <a:prstGeom prst="downArrow">
            <a:avLst>
              <a:gd name="adj1" fmla="val 50000"/>
              <a:gd name="adj2" fmla="val 125000"/>
            </a:avLst>
          </a:prstGeom>
          <a:solidFill>
            <a:srgbClr val="FF0000"/>
          </a:solidFill>
          <a:ln w="2857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14"/>
          <p:cNvSpPr>
            <a:spLocks noChangeArrowheads="1"/>
          </p:cNvSpPr>
          <p:nvPr/>
        </p:nvSpPr>
        <p:spPr bwMode="auto">
          <a:xfrm>
            <a:off x="533400" y="5054352"/>
            <a:ext cx="8305800" cy="617761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</a:rPr>
              <a:t>1</a:t>
            </a:r>
            <a:r>
              <a:rPr lang="zh-CN" altLang="en-US" sz="3200" dirty="0"/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2</a:t>
            </a:r>
            <a:r>
              <a:rPr lang="zh-CN" altLang="en-US" sz="3200" dirty="0"/>
              <a:t>、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和</a:t>
            </a:r>
            <a:r>
              <a:rPr lang="en-US" altLang="zh-CN" sz="3200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公有的因数，叫做它们的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公因数</a:t>
            </a:r>
            <a:r>
              <a:rPr lang="zh-CN" altLang="en-US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6" name="AutoShape 14"/>
          <p:cNvSpPr>
            <a:spLocks noChangeArrowheads="1"/>
          </p:cNvSpPr>
          <p:nvPr/>
        </p:nvSpPr>
        <p:spPr bwMode="auto">
          <a:xfrm>
            <a:off x="487808" y="5422036"/>
            <a:ext cx="8305800" cy="914400"/>
          </a:xfrm>
          <a:prstGeom prst="roundRect">
            <a:avLst>
              <a:gd name="adj" fmla="val 16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dirty="0" smtClean="0">
                <a:ea typeface="楷体_GB2312" pitchFamily="49" charset="-122"/>
              </a:rPr>
              <a:t>其中</a:t>
            </a:r>
            <a:r>
              <a:rPr lang="zh-CN" altLang="en-US" sz="3200" dirty="0"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FF0000"/>
                </a:solidFill>
              </a:rPr>
              <a:t>4</a:t>
            </a:r>
            <a:r>
              <a:rPr lang="zh-CN" altLang="en-US" sz="3200" dirty="0">
                <a:ea typeface="楷体_GB2312" pitchFamily="49" charset="-122"/>
              </a:rPr>
              <a:t>是最大的公因数，叫做它们的</a:t>
            </a:r>
            <a:r>
              <a:rPr lang="zh-CN" altLang="en-US" sz="3200" dirty="0">
                <a:solidFill>
                  <a:srgbClr val="FF0000"/>
                </a:solidFill>
                <a:ea typeface="楷体_GB2312" pitchFamily="49" charset="-122"/>
              </a:rPr>
              <a:t>最大公因数</a:t>
            </a:r>
            <a:r>
              <a:rPr lang="zh-CN" altLang="en-US" sz="3200" dirty="0">
                <a:solidFill>
                  <a:srgbClr val="FF0000"/>
                </a:solidFill>
              </a:rPr>
              <a:t>。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7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0.0875 0.00671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75" y="32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4.44444E-6 L 0.1125 4.44444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-0.09166 2.96296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83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4444E-6 L -0.14254 4.44444E-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 autoUpdateAnimBg="0"/>
      <p:bldP spid="7174" grpId="0" animBg="1"/>
      <p:bldP spid="7175" grpId="0" animBg="1"/>
      <p:bldP spid="7176" grpId="0" autoUpdateAnimBg="0"/>
      <p:bldP spid="7181" grpId="0" autoUpdateAnimBg="0"/>
      <p:bldP spid="7181" grpId="1" autoUpdateAnimBg="0"/>
      <p:bldP spid="7182" grpId="0" autoUpdateAnimBg="0"/>
      <p:bldP spid="7182" grpId="1" autoUpdateAnimBg="0"/>
      <p:bldP spid="11" grpId="0" autoUpdateAnimBg="0"/>
      <p:bldP spid="12" grpId="0" autoUpdateAnimBg="0"/>
      <p:bldP spid="13" grpId="0" autoUpdateAnimBg="0"/>
      <p:bldP spid="14" grpId="0" animBg="1"/>
      <p:bldP spid="15" grpId="0" autoUpdateAnimBg="0"/>
      <p:bldP spid="16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258888" y="573882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pic>
        <p:nvPicPr>
          <p:cNvPr id="11270" name="Picture 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643486" y="3269530"/>
            <a:ext cx="1125400" cy="2474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34925" y="70477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907704" y="3861048"/>
            <a:ext cx="5231726" cy="1430496"/>
          </a:xfrm>
          <a:prstGeom prst="wedgeRoundRectCallout">
            <a:avLst>
              <a:gd name="adj1" fmla="val 63046"/>
              <a:gd name="adj2" fmla="val -44204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公因数 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最大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1383384" y="1697396"/>
            <a:ext cx="1952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383384" y="2597827"/>
            <a:ext cx="26597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29" name="Rectangle 14"/>
          <p:cNvSpPr>
            <a:spLocks noChangeArrowheads="1"/>
          </p:cNvSpPr>
          <p:nvPr/>
        </p:nvSpPr>
        <p:spPr bwMode="auto">
          <a:xfrm>
            <a:off x="3039569" y="2586266"/>
            <a:ext cx="3908696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2914800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3419872" y="2204864"/>
            <a:ext cx="144016" cy="55081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4211960" y="2148174"/>
            <a:ext cx="375789" cy="60750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4884894" y="2147656"/>
            <a:ext cx="894631" cy="608018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7" grpId="0"/>
      <p:bldP spid="28" grpId="0"/>
      <p:bldP spid="29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258888" y="573882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34925" y="70477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方法一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4051720" y="3624302"/>
            <a:ext cx="3717826" cy="1224136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它们的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公因数 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最大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en-US" sz="36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915" t="13513" r="21559" b="9416"/>
          <a:stretch>
            <a:fillRect/>
          </a:stretch>
        </p:blipFill>
        <p:spPr bwMode="auto">
          <a:xfrm>
            <a:off x="1620183" y="3429000"/>
            <a:ext cx="2330336" cy="272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1383384" y="1697396"/>
            <a:ext cx="1952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1383384" y="2597827"/>
            <a:ext cx="265970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  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3039569" y="2586266"/>
            <a:ext cx="3908696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2914800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" name="椭圆 3"/>
          <p:cNvSpPr/>
          <p:nvPr/>
        </p:nvSpPr>
        <p:spPr>
          <a:xfrm rot="21204295">
            <a:off x="3223765" y="1635590"/>
            <a:ext cx="576064" cy="1633940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 rot="1791462">
            <a:off x="4090331" y="1660842"/>
            <a:ext cx="580022" cy="1627543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2814993">
            <a:off x="4979579" y="1491828"/>
            <a:ext cx="660218" cy="1974577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  <p:bldP spid="12" grpId="0"/>
      <p:bldP spid="13" grpId="0"/>
      <p:bldP spid="4" grpId="0" animBg="1"/>
      <p:bldP spid="1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258888" y="573882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34925" y="70477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方法二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50519" y="2685093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我是看 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的因数中有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 ，所以它们的最</a:t>
            </a:r>
          </a:p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大公因数是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20183" y="3647060"/>
            <a:ext cx="2330336" cy="2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83384" y="1697396"/>
            <a:ext cx="1952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18</a:t>
            </a:r>
            <a:r>
              <a:rPr lang="zh-CN" altLang="en-US" sz="3200" dirty="0">
                <a:solidFill>
                  <a:srgbClr val="C0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914800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18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69566" y="1638713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01436" y="1628722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15096" y="1592039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ChangeArrowheads="1"/>
          </p:cNvSpPr>
          <p:nvPr/>
        </p:nvSpPr>
        <p:spPr bwMode="auto">
          <a:xfrm>
            <a:off x="1258888" y="573882"/>
            <a:ext cx="6801739" cy="734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怎样求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和 </a:t>
            </a:r>
            <a:r>
              <a:rPr lang="en-US" altLang="zh-CN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的最大公因数？</a:t>
            </a:r>
          </a:p>
        </p:txBody>
      </p:sp>
      <p:sp>
        <p:nvSpPr>
          <p:cNvPr id="11288" name="AutoShape 24"/>
          <p:cNvSpPr>
            <a:spLocks noChangeArrowheads="1"/>
          </p:cNvSpPr>
          <p:nvPr/>
        </p:nvSpPr>
        <p:spPr bwMode="auto">
          <a:xfrm>
            <a:off x="34925" y="704771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3200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2</a:t>
            </a:r>
          </a:p>
        </p:txBody>
      </p:sp>
      <p:sp>
        <p:nvSpPr>
          <p:cNvPr id="2" name="流程图: 磁盘 1"/>
          <p:cNvSpPr/>
          <p:nvPr/>
        </p:nvSpPr>
        <p:spPr>
          <a:xfrm>
            <a:off x="179512" y="5183758"/>
            <a:ext cx="1440671" cy="864096"/>
          </a:xfrm>
          <a:prstGeom prst="flowChartMagneticDisk">
            <a:avLst/>
          </a:prstGeom>
          <a:solidFill>
            <a:srgbClr val="35FA26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0" dirty="0" smtClean="0">
                <a:solidFill>
                  <a:schemeClr val="tx1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方法三</a:t>
            </a:r>
            <a:endParaRPr lang="zh-CN" altLang="en-US" sz="3200" b="0" dirty="0">
              <a:solidFill>
                <a:schemeClr val="tx1"/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3950519" y="2685093"/>
            <a:ext cx="4509914" cy="2951593"/>
          </a:xfrm>
          <a:prstGeom prst="wedgeRoundRectCallout">
            <a:avLst>
              <a:gd name="adj1" fmla="val -62882"/>
              <a:gd name="adj2" fmla="val -6515"/>
              <a:gd name="adj3" fmla="val 16667"/>
            </a:avLst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我是看 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的因数中有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</a:t>
            </a:r>
            <a:r>
              <a:rPr lang="en-US" altLang="zh-CN" sz="36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 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的因数 ，所以它们的最</a:t>
            </a:r>
          </a:p>
          <a:p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大公因数是</a:t>
            </a:r>
            <a:r>
              <a:rPr lang="en-US" altLang="zh-CN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6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01"/>
              </a:clrFrom>
              <a:clrTo>
                <a:srgbClr val="FFFF01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73413" y="3472160"/>
            <a:ext cx="1523074" cy="2171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383384" y="1697396"/>
            <a:ext cx="195296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27</a:t>
            </a:r>
            <a:r>
              <a:rPr lang="zh-CN" altLang="en-US" sz="3200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的因数：</a:t>
            </a:r>
            <a:endParaRPr lang="zh-CN" altLang="en-US" sz="3200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914800" y="1635590"/>
            <a:ext cx="5145827" cy="683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en-US" altLang="zh-CN" sz="3200" dirty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1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9</a:t>
            </a:r>
            <a:r>
              <a:rPr lang="zh-CN" altLang="en-US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，</a:t>
            </a:r>
            <a:r>
              <a:rPr lang="en-US" altLang="zh-CN" sz="3200" dirty="0" smtClean="0">
                <a:solidFill>
                  <a:srgbClr val="C00000"/>
                </a:solidFill>
                <a:latin typeface="Times New Roman" panose="02020603050405020304" pitchFamily="18" charset="0"/>
                <a:ea typeface="楷体_GB2312" pitchFamily="49" charset="-122"/>
              </a:rPr>
              <a:t>27</a:t>
            </a:r>
            <a:endParaRPr lang="en-US" altLang="zh-CN" sz="3200" dirty="0">
              <a:solidFill>
                <a:srgbClr val="C0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169566" y="1638713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401436" y="1628722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785501" y="1658748"/>
            <a:ext cx="466330" cy="690132"/>
          </a:xfrm>
          <a:prstGeom prst="ellipse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/>
      <p:bldP spid="12" grpId="0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1638</Words>
  <Application>WPS 演示</Application>
  <PresentationFormat>全屏显示(4:3)</PresentationFormat>
  <Paragraphs>356</Paragraphs>
  <Slides>29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700</cp:revision>
  <dcterms:created xsi:type="dcterms:W3CDTF">2015-11-21T07:20:00Z</dcterms:created>
  <dcterms:modified xsi:type="dcterms:W3CDTF">2021-11-01T05:37:20Z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